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58" r:id="rId7"/>
    <p:sldId id="259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92B3E-6765-4AC0-9AF6-9E07089F1318}" type="datetimeFigureOut">
              <a:rPr lang="nl-NL" smtClean="0"/>
              <a:t>1-6-2011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958E-EF77-4F80-865B-1EA357C6BF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92B3E-6765-4AC0-9AF6-9E07089F1318}" type="datetimeFigureOut">
              <a:rPr lang="nl-NL" smtClean="0"/>
              <a:t>1-6-2011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958E-EF77-4F80-865B-1EA357C6BF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92B3E-6765-4AC0-9AF6-9E07089F1318}" type="datetimeFigureOut">
              <a:rPr lang="nl-NL" smtClean="0"/>
              <a:t>1-6-2011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958E-EF77-4F80-865B-1EA357C6BF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92B3E-6765-4AC0-9AF6-9E07089F1318}" type="datetimeFigureOut">
              <a:rPr lang="nl-NL" smtClean="0"/>
              <a:t>1-6-2011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958E-EF77-4F80-865B-1EA357C6BF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92B3E-6765-4AC0-9AF6-9E07089F1318}" type="datetimeFigureOut">
              <a:rPr lang="nl-NL" smtClean="0"/>
              <a:t>1-6-2011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958E-EF77-4F80-865B-1EA357C6BF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92B3E-6765-4AC0-9AF6-9E07089F1318}" type="datetimeFigureOut">
              <a:rPr lang="nl-NL" smtClean="0"/>
              <a:t>1-6-2011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958E-EF77-4F80-865B-1EA357C6BF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92B3E-6765-4AC0-9AF6-9E07089F1318}" type="datetimeFigureOut">
              <a:rPr lang="nl-NL" smtClean="0"/>
              <a:t>1-6-2011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958E-EF77-4F80-865B-1EA357C6BF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92B3E-6765-4AC0-9AF6-9E07089F1318}" type="datetimeFigureOut">
              <a:rPr lang="nl-NL" smtClean="0"/>
              <a:t>1-6-2011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958E-EF77-4F80-865B-1EA357C6BF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92B3E-6765-4AC0-9AF6-9E07089F1318}" type="datetimeFigureOut">
              <a:rPr lang="nl-NL" smtClean="0"/>
              <a:t>1-6-2011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958E-EF77-4F80-865B-1EA357C6BF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92B3E-6765-4AC0-9AF6-9E07089F1318}" type="datetimeFigureOut">
              <a:rPr lang="nl-NL" smtClean="0"/>
              <a:t>1-6-2011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958E-EF77-4F80-865B-1EA357C6BF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92B3E-6765-4AC0-9AF6-9E07089F1318}" type="datetimeFigureOut">
              <a:rPr lang="nl-NL" smtClean="0"/>
              <a:t>1-6-2011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958E-EF77-4F80-865B-1EA357C6BF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92B3E-6765-4AC0-9AF6-9E07089F1318}" type="datetimeFigureOut">
              <a:rPr lang="nl-NL" smtClean="0"/>
              <a:t>1-6-2011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D958E-EF77-4F80-865B-1EA357C6BFD0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40160"/>
          </a:xfrm>
        </p:spPr>
        <p:txBody>
          <a:bodyPr>
            <a:normAutofit/>
          </a:bodyPr>
          <a:lstStyle/>
          <a:p>
            <a:r>
              <a:rPr lang="nl-NL" dirty="0" smtClean="0"/>
              <a:t>Vervolg: Welke soorten klimaten zijn er in de wereld? (deel 2)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296744" cy="2952328"/>
          </a:xfrm>
        </p:spPr>
        <p:txBody>
          <a:bodyPr>
            <a:normAutofit fontScale="92500"/>
          </a:bodyPr>
          <a:lstStyle/>
          <a:p>
            <a:pPr algn="l">
              <a:spcBef>
                <a:spcPct val="50000"/>
              </a:spcBef>
            </a:pPr>
            <a:r>
              <a:rPr lang="nl-NL" sz="2400" dirty="0" smtClean="0">
                <a:solidFill>
                  <a:schemeClr val="tx1"/>
                </a:solidFill>
              </a:rPr>
              <a:t>Deel 2:</a:t>
            </a:r>
            <a:endParaRPr lang="nl-NL" sz="2400" dirty="0" smtClean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Middellandse zeeklimaat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Landklimaat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Toendraklimaat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Poolklimaat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nl-NL" sz="2400" dirty="0">
                <a:solidFill>
                  <a:schemeClr val="tx1"/>
                </a:solidFill>
              </a:rPr>
              <a:t> </a:t>
            </a:r>
            <a:r>
              <a:rPr lang="nl-NL" sz="2400" dirty="0" smtClean="0">
                <a:solidFill>
                  <a:schemeClr val="tx1"/>
                </a:solidFill>
              </a:rPr>
              <a:t>Hooggebergteklimaat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Alaska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93" y="549013"/>
            <a:ext cx="8857377" cy="621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79432" y="6308989"/>
            <a:ext cx="3961468" cy="36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rebuchet MS" pitchFamily="34" charset="0"/>
              </a:rPr>
              <a:t>Toendra, Siberië</a:t>
            </a:r>
            <a:endParaRPr lang="nl-NL" b="1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147" y="1"/>
            <a:ext cx="8228203" cy="1142225"/>
          </a:xfrm>
        </p:spPr>
        <p:txBody>
          <a:bodyPr/>
          <a:lstStyle/>
          <a:p>
            <a:pPr algn="l"/>
            <a:r>
              <a:rPr lang="nl-NL" b="1" smtClean="0"/>
              <a:t>Poolklimaat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86" y="1051498"/>
            <a:ext cx="8351706" cy="2521734"/>
          </a:xfrm>
        </p:spPr>
        <p:txBody>
          <a:bodyPr/>
          <a:lstStyle/>
          <a:p>
            <a:pPr>
              <a:buFontTx/>
              <a:buNone/>
            </a:pPr>
            <a:r>
              <a:rPr lang="nl-NL" sz="2300" dirty="0"/>
              <a:t>Kenmerken:</a:t>
            </a:r>
          </a:p>
          <a:p>
            <a:r>
              <a:rPr lang="nl-NL" sz="2300" dirty="0"/>
              <a:t>Koud</a:t>
            </a:r>
          </a:p>
          <a:p>
            <a:r>
              <a:rPr lang="nl-NL" sz="2300" dirty="0"/>
              <a:t>Vriest vrijwel altijd</a:t>
            </a:r>
          </a:p>
          <a:p>
            <a:r>
              <a:rPr lang="nl-NL" sz="2300" dirty="0"/>
              <a:t>Geen begroeiing, plantengroei is onmogelijk!</a:t>
            </a:r>
          </a:p>
          <a:p>
            <a:r>
              <a:rPr lang="nl-NL" sz="2300" dirty="0"/>
              <a:t>Vb. Groenland, Antarctica </a:t>
            </a:r>
          </a:p>
        </p:txBody>
      </p:sp>
      <p:pic>
        <p:nvPicPr>
          <p:cNvPr id="34820" name="Picture 6" descr="F:\poolklima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899" y="3124253"/>
            <a:ext cx="3246074" cy="337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7" descr="F:\zuidpoolgebi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1" y="3505769"/>
            <a:ext cx="4115266" cy="29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antarctica_1280_nfmvbgqb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432" y="549012"/>
            <a:ext cx="8892330" cy="628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396148" y="6376453"/>
            <a:ext cx="3959138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rebuchet MS" pitchFamily="34" charset="0"/>
              </a:rPr>
              <a:t>Antarctica</a:t>
            </a:r>
            <a:endParaRPr lang="nl-NL" b="1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396148" y="6376453"/>
            <a:ext cx="3959138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rebuchet MS" pitchFamily="34" charset="0"/>
              </a:rPr>
              <a:t>Aurora Borealis, Canada</a:t>
            </a:r>
            <a:endParaRPr lang="nl-NL" b="1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36867" name="Picture 5" descr="nature_6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670" y="549013"/>
            <a:ext cx="8712900" cy="621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79835" y="304750"/>
            <a:ext cx="7633982" cy="58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 b="1" dirty="0"/>
              <a:t>Hooggebergteklimaat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79836" y="1067783"/>
            <a:ext cx="6841688" cy="203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300" dirty="0"/>
              <a:t>Kenmerken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300" dirty="0"/>
              <a:t> Hetzelfde klimaat als op de polen, maar dan  </a:t>
            </a:r>
          </a:p>
          <a:p>
            <a:pPr>
              <a:spcBef>
                <a:spcPct val="50000"/>
              </a:spcBef>
              <a:defRPr/>
            </a:pPr>
            <a:r>
              <a:rPr lang="nl-NL" sz="2300" b="1" i="1" dirty="0"/>
              <a:t>  hoog in de bergen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300" dirty="0"/>
              <a:t> Het dal is warmer, hoog in de bergen kouder</a:t>
            </a:r>
            <a:endParaRPr lang="nl-NL" sz="2300" b="1" i="1" dirty="0"/>
          </a:p>
        </p:txBody>
      </p:sp>
      <p:pic>
        <p:nvPicPr>
          <p:cNvPr id="37892" name="Picture 4" descr="F:\hooggeberg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102" y="3429001"/>
            <a:ext cx="4115266" cy="308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eve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670" y="549013"/>
            <a:ext cx="8640661" cy="621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251671" y="6376453"/>
            <a:ext cx="3959138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rebuchet MS" pitchFamily="34" charset="0"/>
              </a:rPr>
              <a:t>Mount Everest ( 8848 m. ), Nepal</a:t>
            </a:r>
            <a:endParaRPr lang="nl-NL" b="1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Matterhorn%2C_Stellisee%2C_Valais%2C_Switzer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432" y="549013"/>
            <a:ext cx="8785138" cy="615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156587" y="6308989"/>
            <a:ext cx="3961468" cy="36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rebuchet MS" pitchFamily="34" charset="0"/>
              </a:rPr>
              <a:t>Matterhorn, Zwitserland</a:t>
            </a:r>
            <a:endParaRPr lang="nl-NL" b="1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3"/>
          <p:cNvSpPr>
            <a:spLocks noChangeArrowheads="1"/>
          </p:cNvSpPr>
          <p:nvPr/>
        </p:nvSpPr>
        <p:spPr bwMode="auto">
          <a:xfrm>
            <a:off x="4192166" y="1828490"/>
            <a:ext cx="4341302" cy="4115266"/>
          </a:xfrm>
          <a:prstGeom prst="flowChartExtra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33" tIns="45716" rIns="91433" bIns="45716" anchor="ctr"/>
          <a:lstStyle/>
          <a:p>
            <a:endParaRPr lang="nl-NL"/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5944533" y="6020524"/>
            <a:ext cx="1370202" cy="369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33" tIns="45716" rIns="91433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>
                <a:solidFill>
                  <a:schemeClr val="bg1"/>
                </a:solidFill>
                <a:latin typeface="Century Gothic" pitchFamily="34" charset="0"/>
              </a:rPr>
              <a:t>Berg</a:t>
            </a:r>
          </a:p>
        </p:txBody>
      </p:sp>
      <p:sp>
        <p:nvSpPr>
          <p:cNvPr id="40964" name="AutoShape 5"/>
          <p:cNvSpPr>
            <a:spLocks noChangeArrowheads="1"/>
          </p:cNvSpPr>
          <p:nvPr/>
        </p:nvSpPr>
        <p:spPr bwMode="auto">
          <a:xfrm>
            <a:off x="1675469" y="4266476"/>
            <a:ext cx="2134532" cy="763034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lIns="91433" tIns="45716" rIns="91433" bIns="45716" anchor="ctr"/>
          <a:lstStyle/>
          <a:p>
            <a:endParaRPr lang="nl-NL"/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2057635" y="4420014"/>
            <a:ext cx="1372531" cy="369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33" tIns="45716" rIns="91433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>
                <a:latin typeface="Century Gothic" pitchFamily="34" charset="0"/>
              </a:rPr>
              <a:t>Wind</a:t>
            </a:r>
          </a:p>
        </p:txBody>
      </p:sp>
      <p:sp>
        <p:nvSpPr>
          <p:cNvPr id="40966" name="AutoShape 7"/>
          <p:cNvSpPr>
            <a:spLocks noChangeArrowheads="1"/>
          </p:cNvSpPr>
          <p:nvPr/>
        </p:nvSpPr>
        <p:spPr bwMode="auto">
          <a:xfrm rot="-3312415">
            <a:off x="3580211" y="3428354"/>
            <a:ext cx="1067783" cy="762001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33" tIns="45716" rIns="91433" bIns="45716" anchor="ctr"/>
          <a:lstStyle/>
          <a:p>
            <a:endParaRPr lang="nl-NL"/>
          </a:p>
        </p:txBody>
      </p:sp>
      <p:sp>
        <p:nvSpPr>
          <p:cNvPr id="40967" name="AutoShape 8"/>
          <p:cNvSpPr>
            <a:spLocks noChangeArrowheads="1"/>
          </p:cNvSpPr>
          <p:nvPr/>
        </p:nvSpPr>
        <p:spPr bwMode="auto">
          <a:xfrm>
            <a:off x="3276368" y="2361219"/>
            <a:ext cx="1980734" cy="609497"/>
          </a:xfrm>
          <a:prstGeom prst="cloudCallout">
            <a:avLst>
              <a:gd name="adj1" fmla="val -47116"/>
              <a:gd name="adj2" fmla="val 70051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33" tIns="45716" rIns="91433" bIns="45716" anchor="ctr"/>
          <a:lstStyle/>
          <a:p>
            <a:pPr eaLnBrk="0" hangingPunct="0"/>
            <a:endParaRPr lang="nl-NL">
              <a:latin typeface="Times New Roman" pitchFamily="18" charset="0"/>
            </a:endParaRPr>
          </a:p>
        </p:txBody>
      </p:sp>
      <p:sp>
        <p:nvSpPr>
          <p:cNvPr id="40968" name="AutoShape 9"/>
          <p:cNvSpPr>
            <a:spLocks noChangeArrowheads="1"/>
          </p:cNvSpPr>
          <p:nvPr/>
        </p:nvSpPr>
        <p:spPr bwMode="auto">
          <a:xfrm>
            <a:off x="4495103" y="1677279"/>
            <a:ext cx="990366" cy="304748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33" tIns="45716" rIns="91433" bIns="45716" anchor="ctr"/>
          <a:lstStyle/>
          <a:p>
            <a:pPr eaLnBrk="0" hangingPunct="0"/>
            <a:endParaRPr lang="nl-NL">
              <a:latin typeface="Times New Roman" pitchFamily="18" charset="0"/>
            </a:endParaRPr>
          </a:p>
        </p:txBody>
      </p:sp>
      <p:sp>
        <p:nvSpPr>
          <p:cNvPr id="40969" name="AutoShape 10"/>
          <p:cNvSpPr>
            <a:spLocks noChangeArrowheads="1"/>
          </p:cNvSpPr>
          <p:nvPr/>
        </p:nvSpPr>
        <p:spPr bwMode="auto">
          <a:xfrm>
            <a:off x="4192167" y="1982028"/>
            <a:ext cx="990366" cy="379191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33" tIns="45716" rIns="91433" bIns="45716" anchor="ctr"/>
          <a:lstStyle/>
          <a:p>
            <a:pPr eaLnBrk="0" hangingPunct="0"/>
            <a:endParaRPr lang="nl-NL">
              <a:latin typeface="Times New Roman" pitchFamily="18" charset="0"/>
            </a:endParaRPr>
          </a:p>
        </p:txBody>
      </p:sp>
      <p:sp>
        <p:nvSpPr>
          <p:cNvPr id="40970" name="Line 11"/>
          <p:cNvSpPr>
            <a:spLocks noChangeShapeType="1"/>
          </p:cNvSpPr>
          <p:nvPr/>
        </p:nvSpPr>
        <p:spPr bwMode="auto">
          <a:xfrm>
            <a:off x="4877267" y="2896274"/>
            <a:ext cx="0" cy="1295761"/>
          </a:xfrm>
          <a:prstGeom prst="line">
            <a:avLst/>
          </a:prstGeom>
          <a:noFill/>
          <a:ln w="12700">
            <a:solidFill>
              <a:srgbClr val="00FFFF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lIns="91433" tIns="45716" rIns="91433" bIns="45716" anchor="ctr"/>
          <a:lstStyle/>
          <a:p>
            <a:endParaRPr lang="nl-NL"/>
          </a:p>
        </p:txBody>
      </p:sp>
      <p:sp>
        <p:nvSpPr>
          <p:cNvPr id="40971" name="Line 12"/>
          <p:cNvSpPr>
            <a:spLocks noChangeShapeType="1"/>
          </p:cNvSpPr>
          <p:nvPr/>
        </p:nvSpPr>
        <p:spPr bwMode="auto">
          <a:xfrm>
            <a:off x="4572000" y="2970716"/>
            <a:ext cx="0" cy="1754047"/>
          </a:xfrm>
          <a:prstGeom prst="line">
            <a:avLst/>
          </a:prstGeom>
          <a:noFill/>
          <a:ln w="12700">
            <a:solidFill>
              <a:srgbClr val="00FFFF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lIns="91433" tIns="45716" rIns="91433" bIns="45716" anchor="ctr"/>
          <a:lstStyle/>
          <a:p>
            <a:endParaRPr lang="nl-NL"/>
          </a:p>
        </p:txBody>
      </p:sp>
      <p:sp>
        <p:nvSpPr>
          <p:cNvPr id="40972" name="Line 13"/>
          <p:cNvSpPr>
            <a:spLocks noChangeShapeType="1"/>
          </p:cNvSpPr>
          <p:nvPr/>
        </p:nvSpPr>
        <p:spPr bwMode="auto">
          <a:xfrm>
            <a:off x="4723469" y="2896273"/>
            <a:ext cx="0" cy="1600510"/>
          </a:xfrm>
          <a:prstGeom prst="line">
            <a:avLst/>
          </a:prstGeom>
          <a:noFill/>
          <a:ln w="12700">
            <a:solidFill>
              <a:srgbClr val="00FFFF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lIns="91433" tIns="45716" rIns="91433" bIns="45716" anchor="ctr"/>
          <a:lstStyle/>
          <a:p>
            <a:endParaRPr lang="nl-NL"/>
          </a:p>
        </p:txBody>
      </p:sp>
      <p:sp>
        <p:nvSpPr>
          <p:cNvPr id="40973" name="Line 14"/>
          <p:cNvSpPr>
            <a:spLocks noChangeShapeType="1"/>
          </p:cNvSpPr>
          <p:nvPr/>
        </p:nvSpPr>
        <p:spPr bwMode="auto">
          <a:xfrm>
            <a:off x="5105634" y="2819504"/>
            <a:ext cx="0" cy="991014"/>
          </a:xfrm>
          <a:prstGeom prst="line">
            <a:avLst/>
          </a:prstGeom>
          <a:noFill/>
          <a:ln w="12700">
            <a:solidFill>
              <a:srgbClr val="00FFFF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lIns="91433" tIns="45716" rIns="91433" bIns="45716" anchor="ctr"/>
          <a:lstStyle/>
          <a:p>
            <a:endParaRPr lang="nl-NL"/>
          </a:p>
        </p:txBody>
      </p:sp>
      <p:sp>
        <p:nvSpPr>
          <p:cNvPr id="40974" name="Line 15"/>
          <p:cNvSpPr>
            <a:spLocks noChangeShapeType="1"/>
          </p:cNvSpPr>
          <p:nvPr/>
        </p:nvSpPr>
        <p:spPr bwMode="auto">
          <a:xfrm>
            <a:off x="4951836" y="2819504"/>
            <a:ext cx="0" cy="1218993"/>
          </a:xfrm>
          <a:prstGeom prst="line">
            <a:avLst/>
          </a:prstGeom>
          <a:noFill/>
          <a:ln w="12700">
            <a:solidFill>
              <a:srgbClr val="00FFFF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lIns="91433" tIns="45716" rIns="91433" bIns="45716" anchor="ctr"/>
          <a:lstStyle/>
          <a:p>
            <a:endParaRPr lang="nl-NL"/>
          </a:p>
        </p:txBody>
      </p:sp>
      <p:sp>
        <p:nvSpPr>
          <p:cNvPr id="40975" name="Line 16"/>
          <p:cNvSpPr>
            <a:spLocks noChangeShapeType="1"/>
          </p:cNvSpPr>
          <p:nvPr/>
        </p:nvSpPr>
        <p:spPr bwMode="auto">
          <a:xfrm>
            <a:off x="5257101" y="2056470"/>
            <a:ext cx="0" cy="1218993"/>
          </a:xfrm>
          <a:prstGeom prst="line">
            <a:avLst/>
          </a:prstGeom>
          <a:noFill/>
          <a:ln w="12700" cap="rnd">
            <a:solidFill>
              <a:srgbClr val="00FFFF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lIns="91433" tIns="45716" rIns="91433" bIns="45716" anchor="ctr"/>
          <a:lstStyle/>
          <a:p>
            <a:endParaRPr lang="nl-NL"/>
          </a:p>
        </p:txBody>
      </p:sp>
      <p:sp>
        <p:nvSpPr>
          <p:cNvPr id="40976" name="Line 17"/>
          <p:cNvSpPr>
            <a:spLocks noChangeShapeType="1"/>
          </p:cNvSpPr>
          <p:nvPr/>
        </p:nvSpPr>
        <p:spPr bwMode="auto">
          <a:xfrm>
            <a:off x="5105634" y="2133239"/>
            <a:ext cx="0" cy="837476"/>
          </a:xfrm>
          <a:prstGeom prst="line">
            <a:avLst/>
          </a:prstGeom>
          <a:noFill/>
          <a:ln w="12700" cap="rnd">
            <a:solidFill>
              <a:srgbClr val="00FFFF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lIns="91433" tIns="45716" rIns="91433" bIns="45716" anchor="ctr"/>
          <a:lstStyle/>
          <a:p>
            <a:endParaRPr lang="nl-NL"/>
          </a:p>
        </p:txBody>
      </p:sp>
      <p:sp>
        <p:nvSpPr>
          <p:cNvPr id="40977" name="Line 18"/>
          <p:cNvSpPr>
            <a:spLocks noChangeShapeType="1"/>
          </p:cNvSpPr>
          <p:nvPr/>
        </p:nvSpPr>
        <p:spPr bwMode="auto">
          <a:xfrm>
            <a:off x="5410899" y="1828490"/>
            <a:ext cx="0" cy="1218993"/>
          </a:xfrm>
          <a:prstGeom prst="line">
            <a:avLst/>
          </a:prstGeom>
          <a:noFill/>
          <a:ln w="12700" cap="rnd">
            <a:solidFill>
              <a:srgbClr val="00FFFF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lIns="91433" tIns="45716" rIns="91433" bIns="45716" anchor="ctr"/>
          <a:lstStyle/>
          <a:p>
            <a:endParaRPr lang="nl-NL"/>
          </a:p>
        </p:txBody>
      </p:sp>
      <p:sp>
        <p:nvSpPr>
          <p:cNvPr id="40978" name="Line 19"/>
          <p:cNvSpPr>
            <a:spLocks noChangeShapeType="1"/>
          </p:cNvSpPr>
          <p:nvPr/>
        </p:nvSpPr>
        <p:spPr bwMode="auto">
          <a:xfrm>
            <a:off x="5485468" y="1751722"/>
            <a:ext cx="0" cy="991014"/>
          </a:xfrm>
          <a:prstGeom prst="line">
            <a:avLst/>
          </a:prstGeom>
          <a:noFill/>
          <a:ln w="12700" cap="rnd">
            <a:solidFill>
              <a:srgbClr val="00FFFF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lIns="91433" tIns="45716" rIns="91433" bIns="45716" anchor="ctr"/>
          <a:lstStyle/>
          <a:p>
            <a:endParaRPr lang="nl-NL"/>
          </a:p>
        </p:txBody>
      </p:sp>
      <p:sp>
        <p:nvSpPr>
          <p:cNvPr id="40979" name="AutoShape 20"/>
          <p:cNvSpPr>
            <a:spLocks/>
          </p:cNvSpPr>
          <p:nvPr/>
        </p:nvSpPr>
        <p:spPr bwMode="auto">
          <a:xfrm>
            <a:off x="2591267" y="1142225"/>
            <a:ext cx="305267" cy="2668292"/>
          </a:xfrm>
          <a:prstGeom prst="leftBrace">
            <a:avLst>
              <a:gd name="adj1" fmla="val 7284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33" tIns="45716" rIns="91433" bIns="45716" anchor="ctr"/>
          <a:lstStyle/>
          <a:p>
            <a:endParaRPr lang="nl-NL"/>
          </a:p>
        </p:txBody>
      </p:sp>
      <p:sp>
        <p:nvSpPr>
          <p:cNvPr id="40980" name="Text Box 21"/>
          <p:cNvSpPr txBox="1">
            <a:spLocks noChangeArrowheads="1"/>
          </p:cNvSpPr>
          <p:nvPr/>
        </p:nvSpPr>
        <p:spPr bwMode="auto">
          <a:xfrm>
            <a:off x="468387" y="3140537"/>
            <a:ext cx="1943450" cy="10618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33" tIns="45716" rIns="91433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100" dirty="0">
                <a:latin typeface="Century Gothic" pitchFamily="34" charset="0"/>
              </a:rPr>
              <a:t>Condensatie, bewolking, neerslag</a:t>
            </a:r>
            <a:endParaRPr lang="nl-NL" dirty="0">
              <a:latin typeface="Century Gothic" pitchFamily="34" charset="0"/>
            </a:endParaRPr>
          </a:p>
        </p:txBody>
      </p:sp>
      <p:sp>
        <p:nvSpPr>
          <p:cNvPr id="40981" name="Text Box 22"/>
          <p:cNvSpPr txBox="1">
            <a:spLocks noChangeArrowheads="1"/>
          </p:cNvSpPr>
          <p:nvPr/>
        </p:nvSpPr>
        <p:spPr bwMode="auto">
          <a:xfrm>
            <a:off x="456735" y="1751722"/>
            <a:ext cx="2027339" cy="10618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33" tIns="45716" rIns="91433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100" dirty="0">
                <a:latin typeface="Century Gothic" pitchFamily="34" charset="0"/>
              </a:rPr>
              <a:t>Temperatuur daalt met 0,6º per 100 m.</a:t>
            </a:r>
            <a:endParaRPr lang="nl-NL" dirty="0">
              <a:latin typeface="Century Gothic" pitchFamily="34" charset="0"/>
            </a:endParaRPr>
          </a:p>
        </p:txBody>
      </p:sp>
      <p:sp>
        <p:nvSpPr>
          <p:cNvPr id="40982" name="Text Box 23"/>
          <p:cNvSpPr txBox="1">
            <a:spLocks noChangeArrowheads="1"/>
          </p:cNvSpPr>
          <p:nvPr/>
        </p:nvSpPr>
        <p:spPr bwMode="auto">
          <a:xfrm>
            <a:off x="4648900" y="5411027"/>
            <a:ext cx="1598569" cy="369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33" tIns="45716" rIns="91433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b="1">
                <a:latin typeface="Century Gothic" pitchFamily="34" charset="0"/>
              </a:rPr>
              <a:t>Loefzijde</a:t>
            </a:r>
            <a:endParaRPr lang="nl-NL">
              <a:latin typeface="Century Gothic" pitchFamily="34" charset="0"/>
            </a:endParaRPr>
          </a:p>
        </p:txBody>
      </p:sp>
      <p:sp>
        <p:nvSpPr>
          <p:cNvPr id="40983" name="Text Box 24"/>
          <p:cNvSpPr txBox="1">
            <a:spLocks noChangeArrowheads="1"/>
          </p:cNvSpPr>
          <p:nvPr/>
        </p:nvSpPr>
        <p:spPr bwMode="auto">
          <a:xfrm>
            <a:off x="6781102" y="5411027"/>
            <a:ext cx="1524000" cy="369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33" tIns="45716" rIns="91433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b="1">
                <a:latin typeface="Century Gothic" pitchFamily="34" charset="0"/>
              </a:rPr>
              <a:t>Lijzijde</a:t>
            </a:r>
            <a:endParaRPr lang="nl-NL">
              <a:latin typeface="Century Gothic" pitchFamily="34" charset="0"/>
            </a:endParaRPr>
          </a:p>
        </p:txBody>
      </p:sp>
      <p:sp>
        <p:nvSpPr>
          <p:cNvPr id="40984" name="Line 25"/>
          <p:cNvSpPr>
            <a:spLocks noChangeShapeType="1"/>
          </p:cNvSpPr>
          <p:nvPr/>
        </p:nvSpPr>
        <p:spPr bwMode="auto">
          <a:xfrm>
            <a:off x="4723469" y="4952742"/>
            <a:ext cx="33532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33" tIns="45716" rIns="91433" bIns="45716" anchor="ctr"/>
          <a:lstStyle/>
          <a:p>
            <a:endParaRPr lang="nl-NL"/>
          </a:p>
        </p:txBody>
      </p:sp>
      <p:sp>
        <p:nvSpPr>
          <p:cNvPr id="40985" name="Line 26"/>
          <p:cNvSpPr>
            <a:spLocks noChangeShapeType="1"/>
          </p:cNvSpPr>
          <p:nvPr/>
        </p:nvSpPr>
        <p:spPr bwMode="auto">
          <a:xfrm>
            <a:off x="5182533" y="4038497"/>
            <a:ext cx="243746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33" tIns="45716" rIns="91433" bIns="45716" anchor="ctr"/>
          <a:lstStyle/>
          <a:p>
            <a:endParaRPr lang="nl-NL"/>
          </a:p>
        </p:txBody>
      </p:sp>
      <p:sp>
        <p:nvSpPr>
          <p:cNvPr id="40986" name="Line 27"/>
          <p:cNvSpPr>
            <a:spLocks noChangeShapeType="1"/>
          </p:cNvSpPr>
          <p:nvPr/>
        </p:nvSpPr>
        <p:spPr bwMode="auto">
          <a:xfrm flipV="1">
            <a:off x="5639267" y="320102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33" tIns="45716" rIns="91433" bIns="45716" anchor="ctr"/>
          <a:lstStyle/>
          <a:p>
            <a:endParaRPr lang="nl-NL"/>
          </a:p>
        </p:txBody>
      </p:sp>
      <p:sp>
        <p:nvSpPr>
          <p:cNvPr id="40987" name="Text Box 28"/>
          <p:cNvSpPr txBox="1">
            <a:spLocks noChangeArrowheads="1"/>
          </p:cNvSpPr>
          <p:nvPr/>
        </p:nvSpPr>
        <p:spPr bwMode="auto">
          <a:xfrm>
            <a:off x="8458900" y="5715776"/>
            <a:ext cx="685101" cy="41549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33" tIns="45716" rIns="91433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100" b="1" dirty="0">
                <a:latin typeface="Century Gothic" pitchFamily="34" charset="0"/>
              </a:rPr>
              <a:t>0m</a:t>
            </a:r>
            <a:endParaRPr lang="nl-NL" dirty="0">
              <a:latin typeface="Century Gothic" pitchFamily="34" charset="0"/>
            </a:endParaRPr>
          </a:p>
        </p:txBody>
      </p:sp>
      <p:sp>
        <p:nvSpPr>
          <p:cNvPr id="40988" name="Text Box 29"/>
          <p:cNvSpPr txBox="1">
            <a:spLocks noChangeArrowheads="1"/>
          </p:cNvSpPr>
          <p:nvPr/>
        </p:nvSpPr>
        <p:spPr bwMode="auto">
          <a:xfrm>
            <a:off x="8076735" y="4724762"/>
            <a:ext cx="1067266" cy="41549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33" tIns="45716" rIns="91433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100" b="1" dirty="0">
                <a:latin typeface="Century Gothic" pitchFamily="34" charset="0"/>
              </a:rPr>
              <a:t>1000m</a:t>
            </a:r>
            <a:endParaRPr lang="nl-NL" dirty="0">
              <a:latin typeface="Century Gothic" pitchFamily="34" charset="0"/>
            </a:endParaRPr>
          </a:p>
        </p:txBody>
      </p:sp>
      <p:sp>
        <p:nvSpPr>
          <p:cNvPr id="40989" name="Text Box 30"/>
          <p:cNvSpPr txBox="1">
            <a:spLocks noChangeArrowheads="1"/>
          </p:cNvSpPr>
          <p:nvPr/>
        </p:nvSpPr>
        <p:spPr bwMode="auto">
          <a:xfrm>
            <a:off x="7696901" y="3887286"/>
            <a:ext cx="1447100" cy="41549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33" tIns="45716" rIns="91433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100" b="1" dirty="0">
                <a:latin typeface="Century Gothic" pitchFamily="34" charset="0"/>
              </a:rPr>
              <a:t>2000m</a:t>
            </a:r>
            <a:endParaRPr lang="nl-NL" dirty="0">
              <a:latin typeface="Century Gothic" pitchFamily="34" charset="0"/>
            </a:endParaRPr>
          </a:p>
        </p:txBody>
      </p:sp>
      <p:sp>
        <p:nvSpPr>
          <p:cNvPr id="40990" name="Text Box 31"/>
          <p:cNvSpPr txBox="1">
            <a:spLocks noChangeArrowheads="1"/>
          </p:cNvSpPr>
          <p:nvPr/>
        </p:nvSpPr>
        <p:spPr bwMode="auto">
          <a:xfrm>
            <a:off x="7314736" y="2970715"/>
            <a:ext cx="1829265" cy="41549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33" tIns="45716" rIns="91433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100" b="1" dirty="0">
                <a:latin typeface="Century Gothic" pitchFamily="34" charset="0"/>
              </a:rPr>
              <a:t>3000m</a:t>
            </a:r>
            <a:endParaRPr lang="nl-NL" dirty="0">
              <a:latin typeface="Century Gothic" pitchFamily="34" charset="0"/>
            </a:endParaRPr>
          </a:p>
        </p:txBody>
      </p:sp>
      <p:sp>
        <p:nvSpPr>
          <p:cNvPr id="40991" name="Text Box 32"/>
          <p:cNvSpPr txBox="1">
            <a:spLocks noChangeArrowheads="1"/>
          </p:cNvSpPr>
          <p:nvPr/>
        </p:nvSpPr>
        <p:spPr bwMode="auto">
          <a:xfrm>
            <a:off x="5410899" y="5106279"/>
            <a:ext cx="2286001" cy="41549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33" tIns="45716" rIns="91433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100" dirty="0">
                <a:latin typeface="Century Gothic" pitchFamily="34" charset="0"/>
              </a:rPr>
              <a:t>Loofbomen</a:t>
            </a:r>
            <a:endParaRPr lang="nl-NL" dirty="0">
              <a:latin typeface="Century Gothic" pitchFamily="34" charset="0"/>
            </a:endParaRPr>
          </a:p>
        </p:txBody>
      </p:sp>
      <p:sp>
        <p:nvSpPr>
          <p:cNvPr id="40992" name="Text Box 33"/>
          <p:cNvSpPr txBox="1">
            <a:spLocks noChangeArrowheads="1"/>
          </p:cNvSpPr>
          <p:nvPr/>
        </p:nvSpPr>
        <p:spPr bwMode="auto">
          <a:xfrm>
            <a:off x="5485469" y="4343246"/>
            <a:ext cx="2057634" cy="41549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33" tIns="45716" rIns="91433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100" dirty="0">
                <a:latin typeface="Century Gothic" pitchFamily="34" charset="0"/>
              </a:rPr>
              <a:t>Naaldbomen</a:t>
            </a:r>
            <a:endParaRPr lang="nl-NL" dirty="0">
              <a:latin typeface="Century Gothic" pitchFamily="34" charset="0"/>
            </a:endParaRPr>
          </a:p>
        </p:txBody>
      </p:sp>
      <p:sp>
        <p:nvSpPr>
          <p:cNvPr id="40993" name="Text Box 34"/>
          <p:cNvSpPr txBox="1">
            <a:spLocks noChangeArrowheads="1"/>
          </p:cNvSpPr>
          <p:nvPr/>
        </p:nvSpPr>
        <p:spPr bwMode="auto">
          <a:xfrm>
            <a:off x="5436533" y="3582538"/>
            <a:ext cx="1871210" cy="41549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33" tIns="45716" rIns="91433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100" dirty="0">
                <a:latin typeface="Century Gothic" pitchFamily="34" charset="0"/>
              </a:rPr>
              <a:t>Alpenweide</a:t>
            </a:r>
            <a:endParaRPr lang="nl-NL" dirty="0">
              <a:latin typeface="Century Gothic" pitchFamily="34" charset="0"/>
            </a:endParaRPr>
          </a:p>
        </p:txBody>
      </p:sp>
      <p:sp>
        <p:nvSpPr>
          <p:cNvPr id="40994" name="Text Box 35"/>
          <p:cNvSpPr txBox="1">
            <a:spLocks noChangeArrowheads="1"/>
          </p:cNvSpPr>
          <p:nvPr/>
        </p:nvSpPr>
        <p:spPr bwMode="auto">
          <a:xfrm>
            <a:off x="5795396" y="2665967"/>
            <a:ext cx="1214073" cy="36755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33" tIns="45716" rIns="91433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>
                <a:latin typeface="Century Gothic" pitchFamily="34" charset="0"/>
              </a:rPr>
              <a:t>Gletsjers</a:t>
            </a:r>
          </a:p>
        </p:txBody>
      </p:sp>
      <p:sp>
        <p:nvSpPr>
          <p:cNvPr id="40995" name="Text Box 36"/>
          <p:cNvSpPr txBox="1">
            <a:spLocks noChangeArrowheads="1"/>
          </p:cNvSpPr>
          <p:nvPr/>
        </p:nvSpPr>
        <p:spPr bwMode="auto">
          <a:xfrm>
            <a:off x="3427836" y="5715776"/>
            <a:ext cx="764330" cy="369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33" tIns="45716" rIns="91433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>
                <a:latin typeface="Century Gothic" pitchFamily="34" charset="0"/>
              </a:rPr>
              <a:t>18º</a:t>
            </a:r>
          </a:p>
        </p:txBody>
      </p:sp>
      <p:sp>
        <p:nvSpPr>
          <p:cNvPr id="40996" name="Text Box 37"/>
          <p:cNvSpPr txBox="1">
            <a:spLocks noChangeArrowheads="1"/>
          </p:cNvSpPr>
          <p:nvPr/>
        </p:nvSpPr>
        <p:spPr bwMode="auto">
          <a:xfrm>
            <a:off x="4038368" y="4724763"/>
            <a:ext cx="685101" cy="369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33" tIns="45716" rIns="91433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>
                <a:latin typeface="Century Gothic" pitchFamily="34" charset="0"/>
              </a:rPr>
              <a:t>12º</a:t>
            </a:r>
          </a:p>
        </p:txBody>
      </p:sp>
      <p:sp>
        <p:nvSpPr>
          <p:cNvPr id="40997" name="Text Box 38"/>
          <p:cNvSpPr txBox="1">
            <a:spLocks noChangeArrowheads="1"/>
          </p:cNvSpPr>
          <p:nvPr/>
        </p:nvSpPr>
        <p:spPr bwMode="auto">
          <a:xfrm>
            <a:off x="4723470" y="3733749"/>
            <a:ext cx="533632" cy="369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33" tIns="45716" rIns="91433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>
                <a:latin typeface="Century Gothic" pitchFamily="34" charset="0"/>
              </a:rPr>
              <a:t>6º</a:t>
            </a:r>
          </a:p>
        </p:txBody>
      </p:sp>
      <p:sp>
        <p:nvSpPr>
          <p:cNvPr id="40998" name="Text Box 39"/>
          <p:cNvSpPr txBox="1">
            <a:spLocks noChangeArrowheads="1"/>
          </p:cNvSpPr>
          <p:nvPr/>
        </p:nvSpPr>
        <p:spPr bwMode="auto">
          <a:xfrm>
            <a:off x="5257102" y="2896273"/>
            <a:ext cx="610532" cy="369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33" tIns="45716" rIns="91433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>
                <a:latin typeface="Century Gothic" pitchFamily="34" charset="0"/>
              </a:rPr>
              <a:t>0º</a:t>
            </a:r>
          </a:p>
        </p:txBody>
      </p:sp>
      <p:sp>
        <p:nvSpPr>
          <p:cNvPr id="40999" name="Text Box 40"/>
          <p:cNvSpPr txBox="1">
            <a:spLocks noChangeArrowheads="1"/>
          </p:cNvSpPr>
          <p:nvPr/>
        </p:nvSpPr>
        <p:spPr bwMode="auto">
          <a:xfrm>
            <a:off x="6096001" y="1218993"/>
            <a:ext cx="685101" cy="369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33" tIns="45716" rIns="91433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>
                <a:latin typeface="Century Gothic" pitchFamily="34" charset="0"/>
              </a:rPr>
              <a:t>-6º</a:t>
            </a:r>
          </a:p>
        </p:txBody>
      </p:sp>
      <p:sp>
        <p:nvSpPr>
          <p:cNvPr id="41000" name="Line 41"/>
          <p:cNvSpPr>
            <a:spLocks noChangeShapeType="1"/>
          </p:cNvSpPr>
          <p:nvPr/>
        </p:nvSpPr>
        <p:spPr bwMode="auto">
          <a:xfrm flipH="1">
            <a:off x="4572001" y="5790219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lIns="91433" tIns="45716" rIns="91433" bIns="45716" anchor="ctr"/>
          <a:lstStyle/>
          <a:p>
            <a:endParaRPr lang="nl-NL"/>
          </a:p>
        </p:txBody>
      </p:sp>
      <p:sp>
        <p:nvSpPr>
          <p:cNvPr id="41001" name="Line 42"/>
          <p:cNvSpPr>
            <a:spLocks noChangeShapeType="1"/>
          </p:cNvSpPr>
          <p:nvPr/>
        </p:nvSpPr>
        <p:spPr bwMode="auto">
          <a:xfrm>
            <a:off x="6706533" y="5790219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lIns="91433" tIns="45716" rIns="91433" bIns="45716" anchor="ctr"/>
          <a:lstStyle/>
          <a:p>
            <a:endParaRPr lang="nl-NL"/>
          </a:p>
        </p:txBody>
      </p:sp>
      <p:sp>
        <p:nvSpPr>
          <p:cNvPr id="41002" name="Text Box 43"/>
          <p:cNvSpPr txBox="1">
            <a:spLocks noChangeArrowheads="1"/>
          </p:cNvSpPr>
          <p:nvPr/>
        </p:nvSpPr>
        <p:spPr bwMode="auto">
          <a:xfrm>
            <a:off x="540624" y="981709"/>
            <a:ext cx="1943450" cy="7386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33" tIns="45716" rIns="91433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100" dirty="0">
                <a:latin typeface="Century Gothic" pitchFamily="34" charset="0"/>
              </a:rPr>
              <a:t>Lucht stijgt op</a:t>
            </a:r>
            <a:endParaRPr lang="nl-NL" dirty="0">
              <a:latin typeface="Century Gothic" pitchFamily="34" charset="0"/>
            </a:endParaRPr>
          </a:p>
        </p:txBody>
      </p:sp>
      <p:sp>
        <p:nvSpPr>
          <p:cNvPr id="41003" name="Text Box 44"/>
          <p:cNvSpPr txBox="1">
            <a:spLocks noChangeArrowheads="1"/>
          </p:cNvSpPr>
          <p:nvPr/>
        </p:nvSpPr>
        <p:spPr bwMode="auto">
          <a:xfrm>
            <a:off x="4648901" y="837476"/>
            <a:ext cx="3733101" cy="369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33" tIns="45716" rIns="91433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>
                <a:latin typeface="Century Gothic" pitchFamily="34" charset="0"/>
              </a:rPr>
              <a:t>Hoe hoger hoe kouder</a:t>
            </a:r>
          </a:p>
        </p:txBody>
      </p:sp>
      <p:sp>
        <p:nvSpPr>
          <p:cNvPr id="41004" name="Text Box 45"/>
          <p:cNvSpPr txBox="1">
            <a:spLocks noChangeArrowheads="1"/>
          </p:cNvSpPr>
          <p:nvPr/>
        </p:nvSpPr>
        <p:spPr bwMode="auto">
          <a:xfrm>
            <a:off x="2896534" y="1"/>
            <a:ext cx="4112935" cy="6560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33" tIns="45716" rIns="91433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3700" b="1" dirty="0">
                <a:latin typeface="Century Gothic" pitchFamily="34" charset="0"/>
              </a:rPr>
              <a:t>Hoogteligging</a:t>
            </a:r>
            <a:endParaRPr lang="nl-NL" dirty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:\hoogtegorde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0124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5182532" y="914246"/>
            <a:ext cx="3656203" cy="36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>
                <a:sym typeface="Wingdings" pitchFamily="2" charset="2"/>
              </a:rPr>
              <a:t> </a:t>
            </a:r>
            <a:r>
              <a:rPr lang="nl-NL" b="1"/>
              <a:t>Kale rotsen + sneeuw/ ijs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5182533" y="4038497"/>
            <a:ext cx="3350936" cy="36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>
                <a:sym typeface="Wingdings" pitchFamily="2" charset="2"/>
              </a:rPr>
              <a:t> Naaldbomen</a:t>
            </a:r>
            <a:endParaRPr lang="nl-NL" b="1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5182533" y="5257491"/>
            <a:ext cx="2514368" cy="36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>
                <a:sym typeface="Wingdings" pitchFamily="2" charset="2"/>
              </a:rPr>
              <a:t> Loofbomen</a:t>
            </a:r>
            <a:endParaRPr lang="nl-NL" b="1"/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5182532" y="6248504"/>
            <a:ext cx="2742735" cy="36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>
                <a:sym typeface="Wingdings" pitchFamily="2" charset="2"/>
              </a:rPr>
              <a:t> Cultuurgrond</a:t>
            </a:r>
            <a:endParaRPr lang="nl-NL" b="1"/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5182533" y="3505770"/>
            <a:ext cx="2588937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nl-NL" i="1">
                <a:sym typeface="Wingdings" pitchFamily="2" charset="2"/>
              </a:rPr>
              <a:t> Boomgrens</a:t>
            </a:r>
            <a:endParaRPr lang="nl-NL" i="1"/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5182533" y="2970716"/>
            <a:ext cx="2437468" cy="36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>
                <a:sym typeface="Wingdings" pitchFamily="2" charset="2"/>
              </a:rPr>
              <a:t> Alpenweides</a:t>
            </a:r>
            <a:endParaRPr lang="nl-NL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smtClean="0"/>
              <a:t>Middellandse Zeeklimaat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z="2300" dirty="0"/>
              <a:t>Kenmerken:</a:t>
            </a:r>
          </a:p>
          <a:p>
            <a:r>
              <a:rPr lang="nl-NL" sz="2300" dirty="0"/>
              <a:t>Warme en droge zomers</a:t>
            </a:r>
          </a:p>
          <a:p>
            <a:r>
              <a:rPr lang="nl-NL" sz="2300" dirty="0"/>
              <a:t>Zachte winters met neerslag</a:t>
            </a:r>
          </a:p>
          <a:p>
            <a:r>
              <a:rPr lang="nl-NL" sz="2300" dirty="0"/>
              <a:t>Begroeiing: loofbomen </a:t>
            </a:r>
          </a:p>
          <a:p>
            <a:r>
              <a:rPr lang="nl-NL" sz="2300" dirty="0"/>
              <a:t>Vb. Middellandse zeegebied</a:t>
            </a:r>
          </a:p>
          <a:p>
            <a:endParaRPr lang="nl-NL" sz="2300" dirty="0"/>
          </a:p>
        </p:txBody>
      </p:sp>
      <p:pic>
        <p:nvPicPr>
          <p:cNvPr id="29700" name="Picture 6" descr="F:\midzeek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101" y="1446973"/>
            <a:ext cx="3236753" cy="332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F:\Florenc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1" y="4038497"/>
            <a:ext cx="3809999" cy="259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Amalfi_Coast%2C_Campania%2C_Ita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670" y="523423"/>
            <a:ext cx="8568423" cy="629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251670" y="6446242"/>
            <a:ext cx="4606955" cy="36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rebuchet MS" pitchFamily="34" charset="0"/>
              </a:rPr>
              <a:t>Amalfi, Zuid- Italië</a:t>
            </a:r>
            <a:endParaRPr lang="nl-NL" b="1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nature_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93" y="504813"/>
            <a:ext cx="8964570" cy="630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79433" y="6376453"/>
            <a:ext cx="460928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rebuchet MS" pitchFamily="34" charset="0"/>
              </a:rPr>
              <a:t>Fethiye, Turkije</a:t>
            </a:r>
            <a:endParaRPr lang="nl-NL" b="1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smtClean="0"/>
              <a:t>Landklimaat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685101" y="1484195"/>
            <a:ext cx="7848367" cy="416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300" dirty="0"/>
              <a:t>Kenmerken: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300" dirty="0"/>
              <a:t> Warme zomers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300" dirty="0"/>
              <a:t> Strenge winters: extreem koud (-30</a:t>
            </a:r>
            <a:r>
              <a:rPr lang="en-US" sz="2300" dirty="0">
                <a:cs typeface="Arial" charset="0"/>
              </a:rPr>
              <a:t>°C)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300" dirty="0"/>
              <a:t> Geen invloed van de zee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300" dirty="0"/>
              <a:t> Permafrost = bevroren ondergrond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300" dirty="0"/>
              <a:t> </a:t>
            </a:r>
            <a:r>
              <a:rPr lang="nl-NL" sz="2300" dirty="0" err="1"/>
              <a:t>Tiaga</a:t>
            </a:r>
            <a:r>
              <a:rPr lang="nl-NL" sz="2300" dirty="0"/>
              <a:t> = gebied waar door de kou alleen   </a:t>
            </a:r>
          </a:p>
          <a:p>
            <a:pPr>
              <a:spcBef>
                <a:spcPct val="50000"/>
              </a:spcBef>
            </a:pPr>
            <a:r>
              <a:rPr lang="nl-NL" sz="2300" dirty="0"/>
              <a:t>  naaldbomen kunnen groeien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300" dirty="0"/>
              <a:t> Vb. grote delen van Rusland, Canada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landklimaat tai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367" y="1905260"/>
            <a:ext cx="3681835" cy="381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F:\Taig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103" y="153537"/>
            <a:ext cx="4150219" cy="252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F:\tai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6736" y="3124253"/>
            <a:ext cx="4597632" cy="344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56734" y="532729"/>
            <a:ext cx="2591266" cy="76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1" dirty="0"/>
              <a:t>Taiga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anada_32_bg_0619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670" y="532729"/>
            <a:ext cx="8712900" cy="631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23909" y="6446242"/>
            <a:ext cx="4175853" cy="36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rebuchet MS" pitchFamily="34" charset="0"/>
              </a:rPr>
              <a:t>Taiga, Canada</a:t>
            </a:r>
            <a:endParaRPr lang="nl-NL" b="1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taig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670" y="621129"/>
            <a:ext cx="8712900" cy="616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323909" y="6446242"/>
            <a:ext cx="4175853" cy="36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rebuchet MS" pitchFamily="34" charset="0"/>
              </a:rPr>
              <a:t>Taiga, Siberië</a:t>
            </a:r>
            <a:endParaRPr lang="nl-NL" b="1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smtClean="0"/>
              <a:t>Toendraklimaat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4881" y="1319027"/>
            <a:ext cx="8230532" cy="4524697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nl-NL" sz="2300" dirty="0">
                <a:cs typeface="Arial" charset="0"/>
              </a:rPr>
              <a:t>Kenmerken:</a:t>
            </a:r>
          </a:p>
          <a:p>
            <a:r>
              <a:rPr lang="nl-NL" sz="2300" dirty="0">
                <a:cs typeface="Arial" charset="0"/>
              </a:rPr>
              <a:t>Aan de rand van het poolklimaat</a:t>
            </a:r>
          </a:p>
          <a:p>
            <a:r>
              <a:rPr lang="nl-NL" sz="2300" dirty="0">
                <a:cs typeface="Arial" charset="0"/>
              </a:rPr>
              <a:t>Wel begroeiing: klein struikgewas</a:t>
            </a:r>
          </a:p>
          <a:p>
            <a:r>
              <a:rPr lang="nl-NL" sz="2300" dirty="0">
                <a:cs typeface="Arial" charset="0"/>
              </a:rPr>
              <a:t>In de zomer temperatuur iets boven nul</a:t>
            </a:r>
          </a:p>
          <a:p>
            <a:r>
              <a:rPr lang="nl-NL" sz="2300" dirty="0">
                <a:cs typeface="Arial" charset="0"/>
              </a:rPr>
              <a:t>Permafrost = bevroren ondergrond</a:t>
            </a:r>
          </a:p>
          <a:p>
            <a:r>
              <a:rPr lang="nl-NL" sz="2300" dirty="0">
                <a:cs typeface="Arial" charset="0"/>
              </a:rPr>
              <a:t>Vb. Canada, Rusland, Scandinavië </a:t>
            </a:r>
          </a:p>
        </p:txBody>
      </p:sp>
      <p:pic>
        <p:nvPicPr>
          <p:cNvPr id="32772" name="Picture 5" descr="F:\toendr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4809" y="1847101"/>
            <a:ext cx="3127229" cy="469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265</Words>
  <Application>Microsoft Office PowerPoint</Application>
  <PresentationFormat>Diavoorstelling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Office-thema</vt:lpstr>
      <vt:lpstr>Vervolg: Welke soorten klimaten zijn er in de wereld? (deel 2)</vt:lpstr>
      <vt:lpstr>Middellandse Zeeklimaat</vt:lpstr>
      <vt:lpstr>Dia 3</vt:lpstr>
      <vt:lpstr>Dia 4</vt:lpstr>
      <vt:lpstr>Landklimaat</vt:lpstr>
      <vt:lpstr>Dia 6</vt:lpstr>
      <vt:lpstr>Dia 7</vt:lpstr>
      <vt:lpstr>Dia 8</vt:lpstr>
      <vt:lpstr>Toendraklimaat</vt:lpstr>
      <vt:lpstr>Dia 10</vt:lpstr>
      <vt:lpstr>Poolklimaat</vt:lpstr>
      <vt:lpstr>Dia 12</vt:lpstr>
      <vt:lpstr>Dia 13</vt:lpstr>
      <vt:lpstr>Dia 14</vt:lpstr>
      <vt:lpstr>Dia 15</vt:lpstr>
      <vt:lpstr>Dia 16</vt:lpstr>
      <vt:lpstr>Dia 17</vt:lpstr>
      <vt:lpstr>Dia 18</vt:lpstr>
    </vt:vector>
  </TitlesOfParts>
  <Company>Sst. Veluwse Scholengroep CVO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Vervolg: Welke soorten klimaten zijn er in de wereld? (deel 2)</dc:title>
  <dc:creator>VCMJN</dc:creator>
  <cp:lastModifiedBy>VCMJN</cp:lastModifiedBy>
  <cp:revision>2</cp:revision>
  <dcterms:created xsi:type="dcterms:W3CDTF">2011-06-01T14:32:11Z</dcterms:created>
  <dcterms:modified xsi:type="dcterms:W3CDTF">2011-06-01T14:37:13Z</dcterms:modified>
</cp:coreProperties>
</file>